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717" r:id="rId1"/>
    <p:sldMasterId id="2147483648" r:id="rId2"/>
    <p:sldMasterId id="2147483710" r:id="rId3"/>
  </p:sldMasterIdLst>
  <p:notesMasterIdLst>
    <p:notesMasterId r:id="rId14"/>
  </p:notesMasterIdLst>
  <p:handoutMasterIdLst>
    <p:handoutMasterId r:id="rId15"/>
  </p:handoutMasterIdLst>
  <p:sldIdLst>
    <p:sldId id="258" r:id="rId4"/>
    <p:sldId id="315" r:id="rId5"/>
    <p:sldId id="316" r:id="rId6"/>
    <p:sldId id="304" r:id="rId7"/>
    <p:sldId id="306" r:id="rId8"/>
    <p:sldId id="307" r:id="rId9"/>
    <p:sldId id="317" r:id="rId10"/>
    <p:sldId id="305" r:id="rId11"/>
    <p:sldId id="308" r:id="rId12"/>
    <p:sldId id="309" r:id="rId13"/>
  </p:sldIdLst>
  <p:sldSz cx="12192000" cy="6858000"/>
  <p:notesSz cx="6858000" cy="9144000"/>
  <p:embeddedFontLst>
    <p:embeddedFont>
      <p:font typeface="TT Norms Bold" panose="020B0604020202020204" charset="-52"/>
      <p:bold r:id="rId16"/>
    </p:embeddedFont>
    <p:embeddedFont>
      <p:font typeface="TT Norms Light" panose="020B0604020202020204" charset="-52"/>
      <p:regular r:id="rId1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331D25-245F-930E-1E7C-ADC8666BE0CF}" name="Dubovik Ivan" initials="ИД" userId="S::dubovikia@biocad.ru::a04a814e-f55a-41c9-8460-ce44f8c48b7e" providerId="AD"/>
  <p188:author id="{CF194939-781B-6299-C1F1-B3F7ED79F28B}" name="Vladimirova Anna" initials="VA" userId="S::vladimirova@biocad.ru::72daa5d7-9e00-4438-950f-db53b4e44025" providerId="AD"/>
  <p188:author id="{E0264078-699E-2254-F78A-8C34E72F1CC6}" name="Komarova Elena" initials="KE" userId="S::komarovae@biocad.ru::4577ddce-46c7-46c9-b962-750ab4deacc3" providerId="AD"/>
  <p188:author id="{5D85F79E-44F7-B7C1-8F59-5AE54D58FC89}" name="Vasileva Anastasiia" initials="АВ" userId="S::vasilevaas@biocad.ru::11fdbccf-b3e5-48ca-9ba4-2a507623080c" providerId="AD"/>
  <p188:author id="{1CA117D2-01AF-CB61-393A-1B3FD64A944F}" name="Danilov Maksim" initials="DM" userId="S::danilovma@biocad.ru::d6d8ade2-51c0-4046-ba6f-87a772c25ea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Журавлева Анастасия Олеговна" initials="ЖАО" lastIdx="2" clrIdx="0"/>
  <p:cmAuthor id="1" name="Комарова Елена Владимировна" initials="КЕВ" lastIdx="14" clrIdx="1">
    <p:extLst>
      <p:ext uri="{19B8F6BF-5375-455C-9EA6-DF929625EA0E}">
        <p15:presenceInfo xmlns:p15="http://schemas.microsoft.com/office/powerpoint/2012/main" userId="S-1-5-21-3688622952-4027432636-2314031654-242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FF"/>
    <a:srgbClr val="E000FF"/>
    <a:srgbClr val="EBEBEB"/>
    <a:srgbClr val="F5F5F5"/>
    <a:srgbClr val="FAFAFA"/>
    <a:srgbClr val="610BB7"/>
    <a:srgbClr val="939DA6"/>
    <a:srgbClr val="D9D9D9"/>
    <a:srgbClr val="FFFFFF"/>
    <a:srgbClr val="444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01BEA-064C-49C8-BF7D-36D513108727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AF139-2C70-45B0-899A-1FA690237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82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3F676-372F-41E9-8CB1-9AC2D3BC13DC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A5671-642E-4A87-A1CE-B28667E2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546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101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477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6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05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47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70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32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102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49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A5671-642E-4A87-A1CE-B28667E256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28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9756776" cy="26289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6000"/>
            </a:lvl1pPr>
          </a:lstStyle>
          <a:p>
            <a:r>
              <a:rPr lang="ru-RU"/>
              <a:t>Название 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3536950"/>
            <a:ext cx="9756775" cy="7207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pPr lvl="0"/>
            <a:r>
              <a:rPr lang="ru-RU"/>
              <a:t>Имя, фамилия и должность автора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1235075" y="4473575"/>
            <a:ext cx="9756775" cy="7556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ru-RU"/>
              <a:t>Дата</a:t>
            </a:r>
          </a:p>
        </p:txBody>
      </p:sp>
    </p:spTree>
    <p:extLst>
      <p:ext uri="{BB962C8B-B14F-4D97-AF65-F5344CB8AC3E}">
        <p14:creationId xmlns:p14="http://schemas.microsoft.com/office/powerpoint/2010/main" val="197951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87968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колонка и 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 </a:t>
            </a:r>
            <a:r>
              <a:rPr lang="ru-RU" err="1"/>
              <a:t>лорпавти</a:t>
            </a:r>
            <a:r>
              <a:rPr lang="ru-RU"/>
              <a:t>  </a:t>
            </a:r>
            <a:r>
              <a:rPr lang="ru-RU" err="1"/>
              <a:t>млшлоав</a:t>
            </a:r>
            <a:r>
              <a:rPr lang="ru-RU"/>
              <a:t> </a:t>
            </a:r>
            <a:r>
              <a:rPr lang="ru-RU" err="1"/>
              <a:t>длочмом</a:t>
            </a:r>
            <a:r>
              <a:rPr lang="ru-RU"/>
              <a:t> </a:t>
            </a:r>
            <a:r>
              <a:rPr lang="ru-RU" err="1"/>
              <a:t>оорворп</a:t>
            </a:r>
            <a:r>
              <a:rPr lang="ru-RU"/>
              <a:t> </a:t>
            </a:r>
            <a:r>
              <a:rPr lang="ru-RU" err="1"/>
              <a:t>тчмотрдавмва</a:t>
            </a:r>
            <a:r>
              <a:rPr lang="ru-RU"/>
              <a:t> </a:t>
            </a:r>
            <a:r>
              <a:rPr lang="ru-RU" err="1"/>
              <a:t>трпрп</a:t>
            </a:r>
            <a:r>
              <a:rPr lang="ru-RU"/>
              <a:t> </a:t>
            </a:r>
            <a:r>
              <a:rPr lang="ru-RU" err="1"/>
              <a:t>лщлап</a:t>
            </a:r>
            <a:r>
              <a:rPr lang="ru-RU"/>
              <a:t> </a:t>
            </a:r>
            <a:r>
              <a:rPr lang="ru-RU" err="1"/>
              <a:t>тлололоам</a:t>
            </a:r>
            <a:r>
              <a:rPr lang="ru-RU"/>
              <a:t> 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4170761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5" hasCustomPrompt="1"/>
          </p:nvPr>
        </p:nvSpPr>
        <p:spPr>
          <a:xfrm>
            <a:off x="1235075" y="1665288"/>
            <a:ext cx="3060700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926171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1320616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1033213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3pPr>
              <a:defRPr/>
            </a:lvl3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2307266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898022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888093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Таблица</a:t>
            </a:r>
          </a:p>
        </p:txBody>
      </p:sp>
    </p:spTree>
    <p:extLst>
      <p:ext uri="{BB962C8B-B14F-4D97-AF65-F5344CB8AC3E}">
        <p14:creationId xmlns:p14="http://schemas.microsoft.com/office/powerpoint/2010/main" val="2110890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55736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38647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списка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3179473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и 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701009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</p:spTree>
    <p:extLst>
      <p:ext uri="{BB962C8B-B14F-4D97-AF65-F5344CB8AC3E}">
        <p14:creationId xmlns:p14="http://schemas.microsoft.com/office/powerpoint/2010/main" val="89056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4" name="Заголовок 2"/>
          <p:cNvSpPr txBox="1">
            <a:spLocks/>
          </p:cNvSpPr>
          <p:nvPr userDrawn="1"/>
        </p:nvSpPr>
        <p:spPr>
          <a:xfrm rot="10800000">
            <a:off x="10227388" y="3576706"/>
            <a:ext cx="546097" cy="1229964"/>
          </a:xfrm>
          <a:prstGeom prst="rect">
            <a:avLst/>
          </a:prstGeom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spc="-151" baseline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610BB7"/>
                </a:solidFill>
              </a:rPr>
              <a:t>«</a:t>
            </a:r>
            <a:endParaRPr lang="en-US">
              <a:solidFill>
                <a:srgbClr val="610BB7"/>
              </a:solidFill>
            </a:endParaRPr>
          </a:p>
        </p:txBody>
      </p:sp>
      <p:sp>
        <p:nvSpPr>
          <p:cNvPr id="5" name="Заголовок 2"/>
          <p:cNvSpPr txBox="1">
            <a:spLocks/>
          </p:cNvSpPr>
          <p:nvPr userDrawn="1"/>
        </p:nvSpPr>
        <p:spPr>
          <a:xfrm>
            <a:off x="1504401" y="1769443"/>
            <a:ext cx="546097" cy="1229964"/>
          </a:xfrm>
          <a:prstGeom prst="rect">
            <a:avLst/>
          </a:prstGeom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spc="-151" baseline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610BB7"/>
                </a:solidFill>
              </a:rPr>
              <a:t>«</a:t>
            </a:r>
            <a:endParaRPr lang="en-US">
              <a:solidFill>
                <a:srgbClr val="610BB7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2063750" y="2600325"/>
            <a:ext cx="8064500" cy="16573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Цитата</a:t>
            </a:r>
          </a:p>
        </p:txBody>
      </p:sp>
    </p:spTree>
    <p:extLst>
      <p:ext uri="{BB962C8B-B14F-4D97-AF65-F5344CB8AC3E}">
        <p14:creationId xmlns:p14="http://schemas.microsoft.com/office/powerpoint/2010/main" val="14957306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3pPr>
              <a:defRPr/>
            </a:lvl3pPr>
          </a:lstStyle>
          <a:p>
            <a:pPr lvl="0"/>
            <a:r>
              <a:rPr lang="ru-RU"/>
              <a:t>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0153366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Текст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5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738706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3pPr>
              <a:defRPr/>
            </a:lvl3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495852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 2 цветами фона: Список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105525" y="0"/>
            <a:ext cx="6086475" cy="6858000"/>
          </a:xfrm>
          <a:prstGeom prst="rect">
            <a:avLst/>
          </a:prstGeom>
          <a:solidFill>
            <a:srgbClr val="610B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6240463" y="1665288"/>
            <a:ext cx="2232025" cy="4500562"/>
          </a:xfr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8724900" y="1665288"/>
            <a:ext cx="2266950" cy="4500562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5" hasCustomPrompt="1"/>
          </p:nvPr>
        </p:nvSpPr>
        <p:spPr>
          <a:xfrm>
            <a:off x="6240463" y="692150"/>
            <a:ext cx="4751387" cy="7207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42837124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137339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406574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руп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5000" baseline="0">
                <a:latin typeface="+mn-lt"/>
              </a:defRPr>
            </a:lvl1pPr>
          </a:lstStyle>
          <a:p>
            <a:pPr lvl="0"/>
            <a:r>
              <a:rPr lang="ru-RU"/>
              <a:t>Крупная, важная фраза</a:t>
            </a:r>
          </a:p>
        </p:txBody>
      </p:sp>
    </p:spTree>
    <p:extLst>
      <p:ext uri="{BB962C8B-B14F-4D97-AF65-F5344CB8AC3E}">
        <p14:creationId xmlns:p14="http://schemas.microsoft.com/office/powerpoint/2010/main" val="30158821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85992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5" y="692150"/>
            <a:ext cx="4716464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2232026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721101" y="1665288"/>
            <a:ext cx="2230438" cy="4500562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ru-RU"/>
              <a:t>Список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0"/>
            <a:ext cx="5951537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7811502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1235076" y="1665288"/>
            <a:ext cx="4716464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6284009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1235076" y="1665288"/>
            <a:ext cx="3060699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4548188" y="1665288"/>
            <a:ext cx="3095625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 hasCustomPrompt="1"/>
          </p:nvPr>
        </p:nvSpPr>
        <p:spPr>
          <a:xfrm>
            <a:off x="7896225" y="1665288"/>
            <a:ext cx="3095625" cy="25923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sz="quarter" idx="15" hasCustomPrompt="1"/>
          </p:nvPr>
        </p:nvSpPr>
        <p:spPr>
          <a:xfrm>
            <a:off x="1235075" y="4473575"/>
            <a:ext cx="9756775" cy="169227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1805648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рисунка навы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35074" y="692150"/>
            <a:ext cx="9756775" cy="720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665288"/>
            <a:ext cx="5951538" cy="51927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3" hasCustomPrompt="1"/>
          </p:nvPr>
        </p:nvSpPr>
        <p:spPr>
          <a:xfrm>
            <a:off x="6240463" y="1665288"/>
            <a:ext cx="5951537" cy="51927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5332010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во весь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7993446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поверх рисунка во весь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 hasCustomPrompt="1"/>
          </p:nvPr>
        </p:nvSpPr>
        <p:spPr>
          <a:xfrm>
            <a:off x="2892425" y="1665288"/>
            <a:ext cx="6407150" cy="3563937"/>
          </a:xfrm>
        </p:spPr>
        <p:txBody>
          <a:bodyPr>
            <a:normAutofit/>
          </a:bodyPr>
          <a:lstStyle>
            <a:lvl1pPr marL="0" indent="0" algn="ctr">
              <a:buNone/>
              <a:defRPr sz="5000"/>
            </a:lvl1pPr>
          </a:lstStyle>
          <a:p>
            <a:pPr lvl="0"/>
            <a:r>
              <a:rPr lang="ru-RU"/>
              <a:t>Крупный текст</a:t>
            </a:r>
          </a:p>
        </p:txBody>
      </p:sp>
    </p:spTree>
    <p:extLst>
      <p:ext uri="{BB962C8B-B14F-4D97-AF65-F5344CB8AC3E}">
        <p14:creationId xmlns:p14="http://schemas.microsoft.com/office/powerpoint/2010/main" val="306592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234602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3pPr>
              <a:defRPr/>
            </a:lvl3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319475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Рисунок</a:t>
            </a:r>
          </a:p>
        </p:txBody>
      </p:sp>
    </p:spTree>
    <p:extLst>
      <p:ext uri="{BB962C8B-B14F-4D97-AF65-F5344CB8AC3E}">
        <p14:creationId xmlns:p14="http://schemas.microsoft.com/office/powerpoint/2010/main" val="173359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38552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5" y="1665289"/>
            <a:ext cx="4716464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2" hasCustomPrompt="1"/>
          </p:nvPr>
        </p:nvSpPr>
        <p:spPr>
          <a:xfrm>
            <a:off x="6240463" y="1665288"/>
            <a:ext cx="4751387" cy="45005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ru-RU"/>
              <a:t>Таблица</a:t>
            </a:r>
          </a:p>
        </p:txBody>
      </p:sp>
    </p:spTree>
    <p:extLst>
      <p:ext uri="{BB962C8B-B14F-4D97-AF65-F5344CB8AC3E}">
        <p14:creationId xmlns:p14="http://schemas.microsoft.com/office/powerpoint/2010/main" val="22623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1235074" y="1665289"/>
            <a:ext cx="3060701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 baseline="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4548188" y="1665288"/>
            <a:ext cx="3095625" cy="45005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23B04A"/>
              </a:buClr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7896225" y="1665288"/>
            <a:ext cx="3095625" cy="45005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ru-RU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121131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26" Type="http://schemas.openxmlformats.org/officeDocument/2006/relationships/slideLayout" Target="../slideLayouts/slideLayout27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5" Type="http://schemas.openxmlformats.org/officeDocument/2006/relationships/slideLayout" Target="../slideLayouts/slideLayout26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29" Type="http://schemas.openxmlformats.org/officeDocument/2006/relationships/image" Target="../media/image7.sv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2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slideLayout" Target="../slideLayouts/slideLayout24.xml"/><Relationship Id="rId28" Type="http://schemas.openxmlformats.org/officeDocument/2006/relationships/image" Target="../media/image6.png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slideLayout" Target="../slideLayouts/slideLayout23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7.sv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9" y="539244"/>
            <a:ext cx="1648975" cy="7090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1399D23-5581-4166-BF28-9E2E6055C95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27830" y="5445125"/>
            <a:ext cx="12245536" cy="142661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115D33-806B-4162-8FBF-E3781400DBF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35075" y="5844013"/>
            <a:ext cx="2113009" cy="61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75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7207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5074" y="1665289"/>
            <a:ext cx="9756777" cy="4500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Текст 7"/>
          <p:cNvSpPr txBox="1">
            <a:spLocks/>
          </p:cNvSpPr>
          <p:nvPr userDrawn="1"/>
        </p:nvSpPr>
        <p:spPr>
          <a:xfrm rot="16200000">
            <a:off x="71221" y="5600829"/>
            <a:ext cx="1072045" cy="415925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B04A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/>
              <a:t>©</a:t>
            </a:r>
            <a:r>
              <a:rPr lang="en-US" sz="800"/>
              <a:t>BIOCAD 202</a:t>
            </a:r>
            <a:r>
              <a:rPr lang="ru-RU" sz="800"/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085DD9-A0EE-440E-A2C5-A5C2A44597FE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65853" y="527832"/>
            <a:ext cx="482783" cy="65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8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0" r:id="rId3"/>
    <p:sldLayoutId id="2147483663" r:id="rId4"/>
    <p:sldLayoutId id="2147483671" r:id="rId5"/>
    <p:sldLayoutId id="2147483678" r:id="rId6"/>
    <p:sldLayoutId id="2147483681" r:id="rId7"/>
    <p:sldLayoutId id="2147483662" r:id="rId8"/>
    <p:sldLayoutId id="2147483672" r:id="rId9"/>
    <p:sldLayoutId id="2147483673" r:id="rId10"/>
    <p:sldLayoutId id="2147483674" r:id="rId11"/>
    <p:sldLayoutId id="2147483667" r:id="rId12"/>
    <p:sldLayoutId id="2147483664" r:id="rId13"/>
    <p:sldLayoutId id="2147483665" r:id="rId14"/>
    <p:sldLayoutId id="2147483675" r:id="rId15"/>
    <p:sldLayoutId id="2147483679" r:id="rId16"/>
    <p:sldLayoutId id="2147483680" r:id="rId17"/>
    <p:sldLayoutId id="2147483666" r:id="rId18"/>
    <p:sldLayoutId id="2147483676" r:id="rId19"/>
    <p:sldLayoutId id="2147483677" r:id="rId20"/>
    <p:sldLayoutId id="2147483668" r:id="rId21"/>
    <p:sldLayoutId id="2147483728" r:id="rId22"/>
    <p:sldLayoutId id="2147483687" r:id="rId23"/>
    <p:sldLayoutId id="2147483695" r:id="rId24"/>
    <p:sldLayoutId id="2147483697" r:id="rId25"/>
    <p:sldLayoutId id="214748370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4" y="692150"/>
            <a:ext cx="9756775" cy="7207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5074" y="1665289"/>
            <a:ext cx="9756775" cy="4500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7">
            <a:extLst>
              <a:ext uri="{FF2B5EF4-FFF2-40B4-BE49-F238E27FC236}">
                <a16:creationId xmlns:a16="http://schemas.microsoft.com/office/drawing/2014/main" id="{F92EAA53-250B-4FAA-9CD6-1D3CA9D21CD4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71221" y="5600829"/>
            <a:ext cx="1072045" cy="415925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B04A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B04A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/>
              <a:t>©</a:t>
            </a:r>
            <a:r>
              <a:rPr lang="en-US" sz="800"/>
              <a:t>BIOCAD 2019</a:t>
            </a:r>
            <a:endParaRPr lang="ru-RU" sz="80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CD666A-8714-4D21-B7CA-C3A0BB84849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65853" y="527832"/>
            <a:ext cx="482783" cy="65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0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1" r:id="rId5"/>
    <p:sldLayoutId id="2147483712" r:id="rId6"/>
    <p:sldLayoutId id="2147483713" r:id="rId7"/>
    <p:sldLayoutId id="2147483715" r:id="rId8"/>
    <p:sldLayoutId id="2147483716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10BB7"/>
        </a:buClr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10BB7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>
          <p15:clr>
            <a:srgbClr val="F26B43"/>
          </p15:clr>
        </p15:guide>
        <p15:guide id="2" pos="1822">
          <p15:clr>
            <a:srgbClr val="F26B43"/>
          </p15:clr>
        </p15:guide>
        <p15:guide id="3" pos="778">
          <p15:clr>
            <a:srgbClr val="F26B43"/>
          </p15:clr>
        </p15:guide>
        <p15:guide id="4" pos="1141">
          <p15:clr>
            <a:srgbClr val="F26B43"/>
          </p15:clr>
        </p15:guide>
        <p15:guide id="5" pos="1300">
          <p15:clr>
            <a:srgbClr val="F26B43"/>
          </p15:clr>
        </p15:guide>
        <p15:guide id="6" pos="1663">
          <p15:clr>
            <a:srgbClr val="F26B43"/>
          </p15:clr>
        </p15:guide>
        <p15:guide id="7" pos="2184">
          <p15:clr>
            <a:srgbClr val="F26B43"/>
          </p15:clr>
        </p15:guide>
        <p15:guide id="8" pos="2343">
          <p15:clr>
            <a:srgbClr val="F26B43"/>
          </p15:clr>
        </p15:guide>
        <p15:guide id="9" pos="2706">
          <p15:clr>
            <a:srgbClr val="F26B43"/>
          </p15:clr>
        </p15:guide>
        <p15:guide id="10" pos="2865">
          <p15:clr>
            <a:srgbClr val="F26B43"/>
          </p15:clr>
        </p15:guide>
        <p15:guide id="11" pos="3228">
          <p15:clr>
            <a:srgbClr val="F26B43"/>
          </p15:clr>
        </p15:guide>
        <p15:guide id="12" pos="3386">
          <p15:clr>
            <a:srgbClr val="F26B43"/>
          </p15:clr>
        </p15:guide>
        <p15:guide id="13" pos="3749">
          <p15:clr>
            <a:srgbClr val="F26B43"/>
          </p15:clr>
        </p15:guide>
        <p15:guide id="14" pos="3931">
          <p15:clr>
            <a:srgbClr val="F26B43"/>
          </p15:clr>
        </p15:guide>
        <p15:guide id="15" pos="4294">
          <p15:clr>
            <a:srgbClr val="F26B43"/>
          </p15:clr>
        </p15:guide>
        <p15:guide id="16" pos="4452">
          <p15:clr>
            <a:srgbClr val="F26B43"/>
          </p15:clr>
        </p15:guide>
        <p15:guide id="17" pos="4815">
          <p15:clr>
            <a:srgbClr val="F26B43"/>
          </p15:clr>
        </p15:guide>
        <p15:guide id="18" pos="4974">
          <p15:clr>
            <a:srgbClr val="F26B43"/>
          </p15:clr>
        </p15:guide>
        <p15:guide id="19" orient="horz" pos="1049">
          <p15:clr>
            <a:srgbClr val="F26B43"/>
          </p15:clr>
        </p15:guide>
        <p15:guide id="20" pos="5337">
          <p15:clr>
            <a:srgbClr val="F26B43"/>
          </p15:clr>
        </p15:guide>
        <p15:guide id="21" pos="5496">
          <p15:clr>
            <a:srgbClr val="F26B43"/>
          </p15:clr>
        </p15:guide>
        <p15:guide id="22" pos="5858">
          <p15:clr>
            <a:srgbClr val="F26B43"/>
          </p15:clr>
        </p15:guide>
        <p15:guide id="23" pos="6017">
          <p15:clr>
            <a:srgbClr val="F26B43"/>
          </p15:clr>
        </p15:guide>
        <p15:guide id="24" pos="6380">
          <p15:clr>
            <a:srgbClr val="F26B43"/>
          </p15:clr>
        </p15:guide>
        <p15:guide id="25" pos="6562">
          <p15:clr>
            <a:srgbClr val="F26B43"/>
          </p15:clr>
        </p15:guide>
        <p15:guide id="26" pos="6924">
          <p15:clr>
            <a:srgbClr val="F26B43"/>
          </p15:clr>
        </p15:guide>
        <p15:guide id="27" orient="horz" pos="890">
          <p15:clr>
            <a:srgbClr val="F26B43"/>
          </p15:clr>
        </p15:guide>
        <p15:guide id="28" orient="horz" pos="1502">
          <p15:clr>
            <a:srgbClr val="F26B43"/>
          </p15:clr>
        </p15:guide>
        <p15:guide id="29" orient="horz" pos="1638">
          <p15:clr>
            <a:srgbClr val="F26B43"/>
          </p15:clr>
        </p15:guide>
        <p15:guide id="30" orient="horz" pos="2092">
          <p15:clr>
            <a:srgbClr val="F26B43"/>
          </p15:clr>
        </p15:guide>
        <p15:guide id="31" orient="horz" pos="2228">
          <p15:clr>
            <a:srgbClr val="F26B43"/>
          </p15:clr>
        </p15:guide>
        <p15:guide id="32" orient="horz" pos="2682">
          <p15:clr>
            <a:srgbClr val="F26B43"/>
          </p15:clr>
        </p15:guide>
        <p15:guide id="33" orient="horz" pos="2818">
          <p15:clr>
            <a:srgbClr val="F26B43"/>
          </p15:clr>
        </p15:guide>
        <p15:guide id="34" orient="horz" pos="3294">
          <p15:clr>
            <a:srgbClr val="F26B43"/>
          </p15:clr>
        </p15:guide>
        <p15:guide id="35" orient="horz" pos="3430">
          <p15:clr>
            <a:srgbClr val="F26B43"/>
          </p15:clr>
        </p15:guide>
        <p15:guide id="36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075" y="2043113"/>
            <a:ext cx="9766299" cy="1655762"/>
          </a:xfrm>
        </p:spPr>
        <p:txBody>
          <a:bodyPr lIns="0">
            <a:normAutofit/>
          </a:bodyPr>
          <a:lstStyle/>
          <a:p>
            <a:r>
              <a:rPr lang="ru-RU" sz="5400">
                <a:latin typeface="TT Norms Bold" panose="02000803040000020004" pitchFamily="50" charset="-52"/>
              </a:rPr>
              <a:t>Наименование идеи</a:t>
            </a:r>
            <a:endParaRPr lang="ru-RU" sz="5400">
              <a:solidFill>
                <a:srgbClr val="8000FF"/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3914775"/>
            <a:ext cx="9756775" cy="1146323"/>
          </a:xfrm>
        </p:spPr>
        <p:txBody>
          <a:bodyPr lIns="0">
            <a:normAutofit lnSpcReduction="10000"/>
          </a:bodyPr>
          <a:lstStyle/>
          <a:p>
            <a:r>
              <a:rPr lang="ru-RU">
                <a:latin typeface="TT Norms Light" panose="02000503020000020003" pitchFamily="50" charset="-52"/>
              </a:rPr>
              <a:t>Автор (-ы):</a:t>
            </a:r>
            <a:r>
              <a:rPr lang="en-US">
                <a:latin typeface="TT Norms Light" panose="02000503020000020003" pitchFamily="50" charset="-52"/>
              </a:rPr>
              <a:t>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Имя Фамилия</a:t>
            </a:r>
          </a:p>
          <a:p>
            <a:r>
              <a:rPr lang="ru-RU">
                <a:latin typeface="TT Norms Light" panose="02000503020000020003" pitchFamily="50" charset="-52"/>
              </a:rPr>
              <a:t>Организация: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Наименование организации, если актуально</a:t>
            </a:r>
          </a:p>
          <a:p>
            <a:r>
              <a:rPr lang="ru-RU">
                <a:latin typeface="TT Norms Light" panose="02000503020000020003" pitchFamily="50" charset="-52"/>
              </a:rPr>
              <a:t>Контактное лицо: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T Norms Light" panose="02000503020000020003" pitchFamily="50" charset="-52"/>
              </a:rPr>
              <a:t>Имя Фамилия, телефон, почта</a:t>
            </a:r>
          </a:p>
          <a:p>
            <a:endParaRPr lang="ru-RU" sz="1600">
              <a:solidFill>
                <a:schemeClr val="bg1">
                  <a:lumMod val="65000"/>
                </a:schemeClr>
              </a:solidFill>
              <a:latin typeface="TT Norms Light" panose="02000503020000020003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19385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 вы видите участие, роль, функцию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BIOCAD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реализации предлагаемой Идеи? 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 вы видите свое участие, роль, функцию в реализации предлагаемой Идеи?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Какие есть и/или были взаимодействия с другими (другой) организациями (-ей) в рамках предлагаемой Идеи</a:t>
            </a:r>
            <a:r>
              <a:rPr lang="en-US" sz="1600" kern="10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 Опишите суть и содержание этих взаимодействий, их результаты и распределение прав на них между участниками данного взаимодействия.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 вы видите распределение прав на результаты интеллектуальной деятельности? 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некоммерческие выгоды на ваш взгляд может принести реализация Идеи?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597154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Взаимодействие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3043A5EE-8A34-1B46-7A81-AC402D3A63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18445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>
                <a:latin typeface="TT Norms Bold" panose="02000803040000020004" pitchFamily="50" charset="-52"/>
              </a:rPr>
              <a:t>Правила и рекомендации к заполнению презентации</a:t>
            </a:r>
            <a:endParaRPr lang="ru-RU" sz="2800" b="0">
              <a:solidFill>
                <a:schemeClr val="tx1">
                  <a:lumMod val="50000"/>
                  <a:lumOff val="50000"/>
                </a:schemeClr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1412875"/>
            <a:ext cx="9756776" cy="4500562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Вам предлагается заполнить данный шаблон для последующей Экспертизы продуктовой Идеи.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b="1" dirty="0"/>
              <a:t>Идея — это описание нового лекарственного средства, в качестве потенциального продукта Компании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Целью Экспертизы является оценка заинтересованности 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BIOCAD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предлагаемой Идее.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Идея будет принята к рассмотрению, только в случае заполнения всех блоков презентации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Ответы на дополнительные вопросы со звездочкой не являются обязательными, при этом способствуют более детальной проработке и повышению качества Экспертизы.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Основной язык текста презентации – русский. Допускается применять англоязычные названия мишеней, термины, аналогов которых нет в русском языке, наименования статей и ссылок на них.</a:t>
            </a: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Рекомендуем вам придерживаться структуры шаблона для сохранения логики изложения материала.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ru-RU" sz="1400" dirty="0">
              <a:latin typeface="TT Norms Light" panose="020B0604020202020204" charset="-52"/>
            </a:endParaRPr>
          </a:p>
          <a:p>
            <a:pPr lvl="0"/>
            <a:endParaRPr lang="ru-RU" sz="1400" dirty="0"/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ru-RU" sz="1400" dirty="0">
              <a:latin typeface="TT Norms Light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693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>
                <a:latin typeface="TT Norms Bold" panose="02000803040000020004" pitchFamily="50" charset="-52"/>
              </a:rPr>
              <a:t>Правила и рекомендации к заполнению презентации</a:t>
            </a:r>
            <a:endParaRPr lang="ru-RU" sz="2800" b="0">
              <a:solidFill>
                <a:schemeClr val="tx1">
                  <a:lumMod val="50000"/>
                  <a:lumOff val="50000"/>
                </a:schemeClr>
              </a:solidFill>
              <a:latin typeface="TT Norms Bold" panose="02000803040000020004" pitchFamily="50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1235075" y="1412875"/>
            <a:ext cx="9756776" cy="450056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Изложение материала должно быть лаконичным. Если вы считаете, что для большего понимания необходимо обратиться к дополнительным материалам, рекомендуем добавлять ссылку(-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на такие материал(-ы) с указанием названия, страницы, абзаца.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каждый из блоков можно добавлять дополнительные слайды, при необходимости.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вставлять в презентацию текст в виде рисунков (</a:t>
            </a:r>
            <a:r>
              <a:rPr lang="en-US" sz="1600" kern="100"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принтскрин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статей).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вставлять рисунки без пояснительных текстовых комментариев.</a:t>
            </a: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 завершении составления презентации рекомендуем оценить каждый слайд с точки зрения ценности представленного материала. Каждый рисунок и тезис должен раскрывать/разъяснять суть и нюансы Идеи без дублирования информации.</a:t>
            </a:r>
          </a:p>
          <a:p>
            <a:pPr>
              <a:lnSpc>
                <a:spcPct val="110000"/>
              </a:lnSpc>
            </a:pPr>
            <a:endParaRPr lang="ru-RU" sz="1600">
              <a:latin typeface="TT Norms Light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7490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Раскройте суть Идеи в 2–3 предложениях.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в чем новизна Идеи, какую задачу она решает.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терапевтическое направление (Онкология, Аутоиммунные заболевания , Наследственные заболевания и др.)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классовость предполагаемого лекарственного препарата в РФ (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best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 too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с какой мишенью планируется взаимодействовать. Укажите дату открытия мишени и начала работы с ней.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в каком процессе в организме мишень принимает участие. При наличии информации, укажите, где мишень встречается в нормальных тканях и органах или ее физиологическую роль.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Опишите, каким образом взаимодействие с мишенью  может повлиять на нормальные процессы в организме.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механизм действия предполагаемого лекарственного препарата на мишень. Укажите вероятные нецелевые мишени. 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Идея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DF392509-B2B4-90EB-CDFF-D76D7787D1C9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274338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поэтапно свое видение разработки предполагаемого лекарственного препарата, если по Идее не проводилось никаких лабораторных, исследовательских работ.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случае, если какие-либо работы уже были проведены, опишите какие, с какой целью и к каким основным выводам они привели. Опишите последующие этапы разработки предполагаемого лекарственного препарата. 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Оцените сроки реализации разработки предполагаемой Идеи.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*Оцените сложность реализации, выделите основные очевидные и возможные риски, открытые вопросы. В частности, подчеркните особенности Идеи, на которые вы хотите акцентировать внимание Экспертов при рассмотрении вашей Идеи.</a:t>
            </a:r>
            <a:endParaRPr lang="ru-RU" sz="1600" kern="1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возможность привлечения внешних средств (программы, тендеры, гранты и пр.).</a:t>
            </a:r>
          </a:p>
          <a:p>
            <a:pPr>
              <a:spcAft>
                <a:spcPts val="1000"/>
              </a:spcAft>
            </a:pPr>
            <a:endParaRPr lang="ru-RU" sz="16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4400" indent="-2844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867143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Реализация Идеи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5" name="Текст 1">
            <a:extLst>
              <a:ext uri="{FF2B5EF4-FFF2-40B4-BE49-F238E27FC236}">
                <a16:creationId xmlns:a16="http://schemas.microsoft.com/office/drawing/2014/main" id="{D246FD93-C471-4EF7-A9E8-451DDDC76427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82270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Дайте описание основного(-ых) показания(-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ий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которое 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ые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вы выделяете как наиболее перспективное(-</a:t>
            </a:r>
            <a:r>
              <a:rPr lang="ru-RU" sz="1600" kern="10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ые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для лечения предполагаемым лекарственным препаратом. Обоснуйте свой выбор.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*Опишите потребность в предполагаемом лекарственном препарате (</a:t>
            </a:r>
            <a:r>
              <a:rPr lang="en-US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unmet medical need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ru-RU" sz="16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есть препараты-конкуренты на рынке в РФ и мире?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потенциальное терапевтическое действие предполагаемого лекарственного препарата в сравнении с имеющимися на рынке в </a:t>
            </a:r>
            <a:r>
              <a:rPr lang="ru-RU" sz="1600" kern="100">
                <a:ea typeface="Calibri" panose="020F0502020204030204" pitchFamily="34" charset="0"/>
                <a:cs typeface="Times New Roman" panose="02020603050405020304" pitchFamily="18" charset="0"/>
              </a:rPr>
              <a:t>обозначенных вами показаниях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Укажите по каким параметрам предполагаемый лекарственный препарат может превосходить другие терапевтические опции.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из существующих лекарственных препаратов могут иметь синергетический эффект при совместном применение с предполагаемым лекарственным препаратом?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>
              <a:spcAft>
                <a:spcPts val="1000"/>
              </a:spcAft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Терапевтический потенциал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980114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Какие есть препараты-конкуренты в разработке?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данные клинических и доклинических исследований (далее – КИ / ДКИ)</a:t>
            </a:r>
            <a:r>
              <a:rPr lang="ru-RU" sz="1600" dirty="0"/>
              <a:t> лекарственных средств направленных на ту же мишень</a:t>
            </a:r>
            <a:r>
              <a:rPr lang="ru-RU" sz="1400" dirty="0"/>
              <a:t>.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Результаты 2–3 фазы КИ расцениваются как более валидные по сравнению с ранней клиникой и доклиническими исследованиями. В ситуации отсутствия возможности в полной мере проанализировать результаты исследований – достаточно добавить ссылки на такие исследования. В ситуации отсутствия данных о ДКИ и КИ – указать- предполагаемую причину.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Укажите данные собственных ДКИ / КИ, при наличии.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Опишите потенциальное терапевтическое действие предполагаемого лекарственного препарата в сравнении с препаратами в разработке в </a:t>
            </a:r>
            <a:r>
              <a:rPr lang="ru-RU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обозначенных вами показаниях</a:t>
            </a: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Укажите по каким параметрам предполагаемый лекарственный препарат может превосходить препараты в разработке.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Оцените ожидаемую эффективность и безопасность предполагаемого лекарственного препарата. </a:t>
            </a:r>
          </a:p>
          <a:p>
            <a:pPr>
              <a:spcAft>
                <a:spcPts val="1000"/>
              </a:spcAft>
            </a:pPr>
            <a:endParaRPr lang="ru-RU" sz="14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Терапевтический потенциал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799445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Опишите профиль пациента (пол, возраст, предлеченность и др.)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Оцените количество пациентов в год в РФ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Опишите существующие опции терапии в обозначенных вами показаниях.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*Оцените возможность добавления предполагаемого лекарственного препарата в стандарты терапии в обозначенных вами показаниях.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600"/>
          </a:p>
          <a:p>
            <a:pPr>
              <a:spcAft>
                <a:spcPts val="1000"/>
              </a:spcAft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T Norms Bold" panose="02000803040000020004" pitchFamily="50" charset="-52"/>
              </a:rPr>
              <a:t>Рынок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220217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EC30A686-1AF4-4D47-B05E-8DAC5D924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Укажите наличие вашего(-их) патента(-</a:t>
            </a:r>
            <a:r>
              <a:rPr lang="ru-RU" sz="1600" err="1"/>
              <a:t>ов</a:t>
            </a:r>
            <a:r>
              <a:rPr lang="ru-RU" sz="1600"/>
              <a:t>) или заявки(-</a:t>
            </a:r>
            <a:r>
              <a:rPr lang="ru-RU" sz="1600" err="1"/>
              <a:t>ок</a:t>
            </a:r>
            <a:r>
              <a:rPr lang="ru-RU" sz="1600"/>
              <a:t>) в РФ, ЕС, США.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Укажите наличие конкурирующего (-их) патента (-</a:t>
            </a:r>
            <a:r>
              <a:rPr lang="ru-RU" sz="1600" err="1"/>
              <a:t>ов</a:t>
            </a:r>
            <a:r>
              <a:rPr lang="ru-RU" sz="1600"/>
              <a:t>) или заявки (-</a:t>
            </a:r>
            <a:r>
              <a:rPr lang="ru-RU" sz="1600" err="1"/>
              <a:t>ок</a:t>
            </a:r>
            <a:r>
              <a:rPr lang="ru-RU" sz="1600"/>
              <a:t>) в РФ, ЕС, США.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/>
              <a:t>При наличии патента, укажите срок действия ограничивающего документа.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600" b="1"/>
              <a:t>*</a:t>
            </a:r>
            <a:r>
              <a:rPr lang="ru-RU" sz="1600"/>
              <a:t>Опишите иные риски в сфере интеллектуального права.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ru-RU" sz="140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039184-B5A4-498D-81CB-3E21E91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692150"/>
            <a:ext cx="9756776" cy="973138"/>
          </a:xfrm>
        </p:spPr>
        <p:txBody>
          <a:bodyPr>
            <a:normAutofit/>
          </a:bodyPr>
          <a:lstStyle/>
          <a:p>
            <a:r>
              <a:rPr lang="ru-RU">
                <a:latin typeface="TT Norms Bold" panose="02000803040000020004" pitchFamily="50" charset="-52"/>
              </a:rPr>
              <a:t>Интеллектуальная собственность</a:t>
            </a:r>
            <a:endParaRPr lang="ru-RU" b="0">
              <a:solidFill>
                <a:schemeClr val="bg1">
                  <a:lumMod val="50000"/>
                </a:schemeClr>
              </a:solidFill>
              <a:latin typeface="TT Norms Light" panose="020B0604020202020204" charset="-52"/>
            </a:endParaRPr>
          </a:p>
        </p:txBody>
      </p:sp>
      <p:sp>
        <p:nvSpPr>
          <p:cNvPr id="4" name="Текст 1">
            <a:extLst>
              <a:ext uri="{FF2B5EF4-FFF2-40B4-BE49-F238E27FC236}">
                <a16:creationId xmlns:a16="http://schemas.microsoft.com/office/drawing/2014/main" id="{9E519B97-F5FD-4006-A964-2B312A8B3EFB}"/>
              </a:ext>
            </a:extLst>
          </p:cNvPr>
          <p:cNvSpPr txBox="1">
            <a:spLocks/>
          </p:cNvSpPr>
          <p:nvPr/>
        </p:nvSpPr>
        <p:spPr>
          <a:xfrm>
            <a:off x="1200149" y="6165850"/>
            <a:ext cx="9756777" cy="4083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610BB7"/>
              </a:buClr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10BB7"/>
              </a:buClr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ru-RU" sz="1400">
                <a:solidFill>
                  <a:schemeClr val="bg1">
                    <a:lumMod val="50000"/>
                  </a:schemeClr>
                </a:solidFill>
              </a:rPr>
              <a:t>* Дополнительный вопрос</a:t>
            </a:r>
          </a:p>
        </p:txBody>
      </p:sp>
    </p:spTree>
    <p:extLst>
      <p:ext uri="{BB962C8B-B14F-4D97-AF65-F5344CB8AC3E}">
        <p14:creationId xmlns:p14="http://schemas.microsoft.com/office/powerpoint/2010/main" val="476172908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Другая 2">
      <a:dk1>
        <a:srgbClr val="000000"/>
      </a:dk1>
      <a:lt1>
        <a:sysClr val="window" lastClr="FFFFFF"/>
      </a:lt1>
      <a:dk2>
        <a:srgbClr val="444651"/>
      </a:dk2>
      <a:lt2>
        <a:srgbClr val="E7ECF0"/>
      </a:lt2>
      <a:accent1>
        <a:srgbClr val="00B050"/>
      </a:accent1>
      <a:accent2>
        <a:srgbClr val="C5CE0B"/>
      </a:accent2>
      <a:accent3>
        <a:srgbClr val="FF7F00"/>
      </a:accent3>
      <a:accent4>
        <a:srgbClr val="EE3F44"/>
      </a:accent4>
      <a:accent5>
        <a:srgbClr val="F9CE0E"/>
      </a:accent5>
      <a:accent6>
        <a:srgbClr val="A02097"/>
      </a:accent6>
      <a:hlink>
        <a:srgbClr val="1AA6FC"/>
      </a:hlink>
      <a:folHlink>
        <a:srgbClr val="1FCFA1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Работа с рисунками и фотографиями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IOCAD fonts">
      <a:majorFont>
        <a:latin typeface="TT Norms Bold"/>
        <a:ea typeface=""/>
        <a:cs typeface=""/>
      </a:majorFont>
      <a:minorFont>
        <a:latin typeface="TT Norms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974</Words>
  <Application>Microsoft Office PowerPoint</Application>
  <PresentationFormat>Широкоэкранный</PresentationFormat>
  <Paragraphs>87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TT Norms Bold</vt:lpstr>
      <vt:lpstr>Arial</vt:lpstr>
      <vt:lpstr>TT Norms Light</vt:lpstr>
      <vt:lpstr>Calibri</vt:lpstr>
      <vt:lpstr>Обложка</vt:lpstr>
      <vt:lpstr>Основные слайды</vt:lpstr>
      <vt:lpstr>Работа с рисунками и фотографиями</vt:lpstr>
      <vt:lpstr>Наименование идеи</vt:lpstr>
      <vt:lpstr>Правила и рекомендации к заполнению презентации</vt:lpstr>
      <vt:lpstr>Правила и рекомендации к заполнению презентации</vt:lpstr>
      <vt:lpstr>Идея</vt:lpstr>
      <vt:lpstr>Реализация Идеи</vt:lpstr>
      <vt:lpstr>Терапевтический потенциал</vt:lpstr>
      <vt:lpstr>Терапевтический потенциал</vt:lpstr>
      <vt:lpstr>Рынок</vt:lpstr>
      <vt:lpstr>Интеллектуальная собственность</vt:lpstr>
      <vt:lpstr>Взаимодействие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Ельцова Анастасия Олеговна</dc:creator>
  <cp:lastModifiedBy>Dubovik Ivan</cp:lastModifiedBy>
  <cp:revision>3</cp:revision>
  <dcterms:created xsi:type="dcterms:W3CDTF">2017-05-23T09:36:27Z</dcterms:created>
  <dcterms:modified xsi:type="dcterms:W3CDTF">2024-05-08T12:13:14Z</dcterms:modified>
</cp:coreProperties>
</file>